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11"/>
  </p:notesMasterIdLst>
  <p:handoutMasterIdLst>
    <p:handoutMasterId r:id="rId12"/>
  </p:handoutMasterIdLst>
  <p:sldIdLst>
    <p:sldId id="281" r:id="rId5"/>
    <p:sldId id="382" r:id="rId6"/>
    <p:sldId id="395" r:id="rId7"/>
    <p:sldId id="362" r:id="rId8"/>
    <p:sldId id="396" r:id="rId9"/>
    <p:sldId id="389" r:id="rId10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Pretendard Light" panose="02000403000000020004" pitchFamily="50" charset="-127"/>
      <p:regular r:id="rId14"/>
    </p:embeddedFont>
    <p:embeddedFont>
      <p:font typeface="Pretendard Medium" panose="02000603000000020004" pitchFamily="50" charset="-127"/>
      <p:regular r:id="rId15"/>
    </p:embeddedFont>
    <p:embeddedFont>
      <p:font typeface="Pretendard SemiBold" panose="02000703000000020004" pitchFamily="50" charset="-127"/>
      <p:bold r:id="rId16"/>
    </p:embeddedFont>
    <p:embeddedFont>
      <p:font typeface="Pretendard Thin" panose="02000203000000020004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13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11/16/2025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2025-11-16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771" y="2014952"/>
            <a:ext cx="7711410" cy="867930"/>
          </a:xfr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Lecture 3:</a:t>
            </a:r>
            <a:b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Heuristic Inverse Kinematics</a:t>
            </a:r>
            <a:endParaRPr lang="ko-KR" altLang="en-US" sz="2400" baseline="30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Instructor: Daum Park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EDF7-AE81-5592-0805-39C8C9F77975}"/>
              </a:ext>
            </a:extLst>
          </p:cNvPr>
          <p:cNvSpPr txBox="1"/>
          <p:nvPr/>
        </p:nvSpPr>
        <p:spPr>
          <a:xfrm>
            <a:off x="3047195" y="3201752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Manipulator Inverse Kinematics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5BCF2-E323-E9A2-4145-DEB3AF67D737}"/>
              </a:ext>
            </a:extLst>
          </p:cNvPr>
          <p:cNvSpPr txBox="1"/>
          <p:nvPr/>
        </p:nvSpPr>
        <p:spPr>
          <a:xfrm>
            <a:off x="3047195" y="3630679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ME77600 – Autumn 2025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25A3-B4A9-9C63-5516-3BFFBD9F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3E994-4842-F478-8286-CEAAA05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CCD (Cyclic Coordinate Descent)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02ABC-4910-8109-CD9A-9F4D3BF3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9DF98-9B75-8EEC-990F-6286A5C94097}"/>
                  </a:ext>
                </a:extLst>
              </p:cNvPr>
              <p:cNvSpPr txBox="1"/>
              <p:nvPr/>
            </p:nvSpPr>
            <p:spPr>
              <a:xfrm>
                <a:off x="381719" y="2066574"/>
                <a:ext cx="10901977" cy="4020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알고리즘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각 관절을 순환하며 개별적으로 최적화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전체 반복 루프를 시작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일반적으로 말단장치에 가장 가까운 마지막 관절부터 베이스에 가까운 첫 번째 관절 순서로 순회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관절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대해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두 개의 벡터를 고려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에서 현재 말단장치 위치까지의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𝑒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𝑒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에서 목표 위치까지의 벡터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i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1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4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𝑒</m:t>
                        </m:r>
                      </m:e>
                      <m:sub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정렬시키는 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필요한 회전 각도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1600" i="1" dirty="0" err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계산하고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 회전을 관절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적용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 회전은 해당 관절 이후의 모든 하위 링크에 영향을 미침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 startAt="5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정해진 횟수만큼 또는 말단장치가 목표에 충분히 가까워질 때까지 전체 루프를 반복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B9DF98-9B75-8EEC-990F-6286A5C94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9" y="2066574"/>
                <a:ext cx="10901977" cy="4020139"/>
              </a:xfrm>
              <a:prstGeom prst="rect">
                <a:avLst/>
              </a:prstGeom>
              <a:blipFill>
                <a:blip r:embed="rId3"/>
                <a:stretch>
                  <a:fillRect l="-615" b="-10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0CE8DE3-A7A6-793B-2714-894F8ABE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74" y="3722705"/>
            <a:ext cx="3324750" cy="258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\documentclass{article}&#10;\usepackage{amsmath}&#10;\pagestyle{empty}&#10;\begin{document}&#10;&#10;\[&#10;\alpha_i = \cos^{-1}{\frac{t_i\cdot e_i}{\|t_i\|\|e_i\|}}&#10;\]&#10;&#10;\end{document}" title="IguanaTex Bitmap Display">
            <a:extLst>
              <a:ext uri="{FF2B5EF4-FFF2-40B4-BE49-F238E27FC236}">
                <a16:creationId xmlns:a16="http://schemas.microsoft.com/office/drawing/2014/main" id="{7F0C29B7-3CD3-C44D-9B3E-EEE972E1CC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6994" y="4807937"/>
            <a:ext cx="1606139" cy="4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3F00-2482-A206-8AEF-86D9CDF4C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497AE-532F-D960-A0FF-6EEDD099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CCD (Cyclic Coordinate Descent)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42765-9749-BBB4-5589-8F12850E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AFF4A-71A2-E116-E240-F2D6810B54F5}"/>
              </a:ext>
            </a:extLst>
          </p:cNvPr>
          <p:cNvSpPr txBox="1"/>
          <p:nvPr/>
        </p:nvSpPr>
        <p:spPr>
          <a:xfrm>
            <a:off x="381719" y="2066574"/>
            <a:ext cx="10901977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장점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구현이 간단함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계산이 빠름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 회전 제한을 쉽게 통합할 수 있어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hinge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관절과 같이 제약이 있는 관절에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FABRIK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보다 더 적합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B2F09-27B6-86D7-FDB8-24722574F6D8}"/>
              </a:ext>
            </a:extLst>
          </p:cNvPr>
          <p:cNvSpPr txBox="1"/>
          <p:nvPr/>
        </p:nvSpPr>
        <p:spPr>
          <a:xfrm>
            <a:off x="381718" y="4214039"/>
            <a:ext cx="11169052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단점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번에 하나의 관절만 최적화하는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탐욕적인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(greedy)’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알고리즘이기 때문에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전역적인 해가 존재함에도 불구하고 단일 관절의 회전만으로는 더 이상 오차를 줄일 수 없는 지역 최솟값에 쉽게 빠질 수 있음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긴 체인의 경우 말단장치에 가까운 관절들에 큰 회전을 유발하는 경향이 있어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부자연스럽거나 말려 들어가는 듯한 자세를 만들 수 있음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24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E16AA-C995-9CB6-DCEA-843640ED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FABRIK </a:t>
            </a:r>
            <a:r>
              <a:rPr lang="en-US" altLang="ko-KR" sz="2400" dirty="0">
                <a:latin typeface="+mj-lt"/>
              </a:rPr>
              <a:t>(Forward And Backward Reaching Inverse Kinematics)</a:t>
            </a:r>
            <a:endParaRPr lang="ko-KR" altLang="en-US" sz="24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50A99-AFA0-FF33-186D-E99ED9F0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315701" cy="4204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알고리즘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각도 계산을 완전히 배제하고</a:t>
                </a:r>
                <a:r>
                  <a:rPr lang="en-US" altLang="ko-KR" sz="2000" dirty="0">
                    <a:latin typeface="+mn-ea"/>
                  </a:rPr>
                  <a:t>, </a:t>
                </a:r>
                <a:r>
                  <a:rPr lang="ko-KR" altLang="en-US" sz="2000" dirty="0">
                    <a:latin typeface="+mn-ea"/>
                  </a:rPr>
                  <a:t>관절의 위치 자체를 직접 다룸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도달 가능성 확인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목표 지점이 로봇 팔의 전체 길이보다 멀리 있으면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팔을 목표 방향으로 쭉 뻗은 상태로 만들고 알고리즘 종료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전방 도달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체인 역방향 진행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마지막 관절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위치를 목표 위치로 설정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마지막에서 두 번째 관절부터 루트 관절까지 역순으로 다음 작업을 반복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관절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다음 관절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과의 연결선 상에서 올바른 링크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유지하는 지점에 위치시키기</a:t>
                </a:r>
                <a:endPara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후방 도달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체인 순방향 진행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전방 도달 단계가 끝나면 루트 관절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위치가 바뀌는데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 루트 관절을 원래의 고정된 위치로 되돌리기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두 번째 관절부터 말단장치까지 순방향으로 다음 작업을 반복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관절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  <m:r>
                          <a:rPr lang="en-US" altLang="ko-KR" sz="1200" i="1" dirty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이전 관절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와의 연결선상에서 올바른 링크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200" i="1" dirty="0" err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유지하는 지점에 위치시키기</a:t>
                </a:r>
                <a:endParaRPr lang="en-US" altLang="ko-KR" sz="12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말단장치의 위치가 목표 지점 근처로 수렴할 때까지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2, 3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단계를 반복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315701" cy="4204805"/>
              </a:xfrm>
              <a:prstGeom prst="rect">
                <a:avLst/>
              </a:prstGeom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BF20E0F-52E5-99B5-AF0D-239546B6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2" y="2167310"/>
            <a:ext cx="2117990" cy="41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C78F1-6758-DDB5-D34F-5A244FCD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218EE-4CEC-3F30-475A-3EE58588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FABRIK </a:t>
            </a:r>
            <a:r>
              <a:rPr lang="en-US" altLang="ko-KR" sz="2400" dirty="0">
                <a:latin typeface="+mj-lt"/>
              </a:rPr>
              <a:t>(Forward And Backward Reaching Inverse Kinematics)</a:t>
            </a:r>
            <a:endParaRPr lang="ko-KR" altLang="en-US" sz="24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D2A3E-1F36-BCED-E6ED-E2A6DD67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EA6DA-A875-BEEA-1E86-30D25001CDD5}"/>
              </a:ext>
            </a:extLst>
          </p:cNvPr>
          <p:cNvSpPr txBox="1"/>
          <p:nvPr/>
        </p:nvSpPr>
        <p:spPr>
          <a:xfrm>
            <a:off x="381718" y="2066574"/>
            <a:ext cx="11315701" cy="1988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장점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삼각함수나 행렬 연산 없이 벡터 연산만으로 작동하므로 매우 빠름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적은 반복 횟수로 빠르게 수렴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CCD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비해 더 자연스럽고 덜 뒤틀린 자세를 생성하는 경향이 있음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개의 말단 장치를 가진 체인이나 닫힌 루프 구조에도 확장 가능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E2B25-82CC-2920-AE2B-40CB0E1D0E4A}"/>
              </a:ext>
            </a:extLst>
          </p:cNvPr>
          <p:cNvSpPr txBox="1"/>
          <p:nvPr/>
        </p:nvSpPr>
        <p:spPr>
          <a:xfrm>
            <a:off x="381717" y="4211462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단점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기본 알고리즘은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hinge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관절과 같은 회전 제약을 본질적으로 다루지 못하며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ball-socket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타입의 관절에 더 적합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회전 제약을 다루기 위해서는 별도의 복잡한 확장이 필요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9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D56F-9208-B09C-9A74-895C888B8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EE1A-C8FF-0EA8-BC08-6D468935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Conclusion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20363-8A28-E76D-5879-09FABDBC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CFFC-B626-F4F6-6FA7-F7214C168B7C}"/>
              </a:ext>
            </a:extLst>
          </p:cNvPr>
          <p:cNvSpPr txBox="1"/>
          <p:nvPr/>
        </p:nvSpPr>
        <p:spPr>
          <a:xfrm>
            <a:off x="381718" y="2066574"/>
            <a:ext cx="11315701" cy="2224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CCD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vs. FABRIK: </a:t>
            </a:r>
            <a:r>
              <a:rPr lang="ko-KR" altLang="en-US" sz="2000" dirty="0">
                <a:latin typeface="+mn-ea"/>
              </a:rPr>
              <a:t>작동 공간에서의 차이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CCD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각도를 직접 계산하며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FABRIK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관절의 위치를 직접 찾음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CCD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configuration space, FABRIK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Cartesian space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작동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CCD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각도를 직접 다루므로 각도 기반의 관절 제한을 적용하기 자연스러움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FABRIK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위치를 직접 다루므로 삼각함수 계산이 없어 매우 빠르고 위치적으로 부드러운 경로를 만들지만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회전 제약은 핵심 알고리즘 위에 추가적으로 구현해야 하는 비자명한 기하학적 문제가 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B64C53-B41F-0885-A5E7-BAFEB42889E0}"/>
              </a:ext>
            </a:extLst>
          </p:cNvPr>
          <p:cNvGrpSpPr/>
          <p:nvPr/>
        </p:nvGrpSpPr>
        <p:grpSpPr>
          <a:xfrm>
            <a:off x="2170068" y="4429245"/>
            <a:ext cx="7851865" cy="2130079"/>
            <a:chOff x="2023654" y="4429245"/>
            <a:chExt cx="7851865" cy="213007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296AEBB-4D0C-CD4C-8457-B4600878E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654" y="4429245"/>
              <a:ext cx="1721031" cy="2130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829D4E-2B61-8D5B-6508-3F4085B21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4284" y="4435896"/>
              <a:ext cx="2578036" cy="21234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BD980B-8840-2C36-B594-D19B7AA7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8234" y="4492780"/>
              <a:ext cx="2037285" cy="2000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212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888"/>
  <p:tag name="ORIGINALWIDTH" val="1053.897"/>
  <p:tag name="LATEXADDIN" val="\documentclass{article}&#10;\usepackage{amsmath}&#10;\pagestyle{empty}&#10;\begin{document}&#10;&#10;\[&#10;\alpha_i = \cos^{-1}{\frac{t_i\cdot e_i}{\|t_i\|\|e_i\|}}&#10;\]&#10;&#10;\end{document}"/>
  <p:tag name="IGUANATEXSIZE" val="15"/>
  <p:tag name="IGUANATEXCURSOR" val="9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4178</TotalTime>
  <Words>525</Words>
  <Application>Microsoft Office PowerPoint</Application>
  <PresentationFormat>와이드스크린</PresentationFormat>
  <Paragraphs>60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Arial</vt:lpstr>
      <vt:lpstr>Pretendard SemiBold</vt:lpstr>
      <vt:lpstr>Cambria Math</vt:lpstr>
      <vt:lpstr>Pretendard Thin</vt:lpstr>
      <vt:lpstr>Pretendard Medium</vt:lpstr>
      <vt:lpstr>Pretendard Light</vt:lpstr>
      <vt:lpstr>맑은 고딕</vt:lpstr>
      <vt:lpstr>Calibri</vt:lpstr>
      <vt:lpstr>AccentBoxVTI</vt:lpstr>
      <vt:lpstr>Lecture 3: Heuristic Inverse Kinematics</vt:lpstr>
      <vt:lpstr>CCD (Cyclic Coordinate Descent)</vt:lpstr>
      <vt:lpstr>CCD (Cyclic Coordinate Descent)</vt:lpstr>
      <vt:lpstr>FABRIK (Forward And Backward Reaching Inverse Kinematics)</vt:lpstr>
      <vt:lpstr>FABRIK (Forward And Backward Reaching Inverse Kinematics)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박다움</dc:creator>
  <cp:lastModifiedBy>박다움</cp:lastModifiedBy>
  <cp:revision>83</cp:revision>
  <dcterms:created xsi:type="dcterms:W3CDTF">2025-08-09T05:50:27Z</dcterms:created>
  <dcterms:modified xsi:type="dcterms:W3CDTF">2025-11-16T14:15:18Z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